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9"/>
  </p:notesMasterIdLst>
  <p:handoutMasterIdLst>
    <p:handoutMasterId r:id="rId50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288" r:id="rId45"/>
    <p:sldId id="320" r:id="rId46"/>
    <p:sldId id="274" r:id="rId47"/>
    <p:sldId id="329" r:id="rId4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>
        <p:scale>
          <a:sx n="70" d="100"/>
          <a:sy n="70" d="100"/>
        </p:scale>
        <p:origin x="135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typ/spaceibm/blob/master/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typ/spaceibm/blob/master/data%20vis%20with%20matplotli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typ/spaceibm/blob/master/landing%20sql%20tutoria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typ/spaceibm/blob/master/Data%20dashboard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typ/spaceibm/blob/master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typ/spaceibm/blob/master/predictive%20mode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typ/spaceibm/blob/79382cfb1aacf51db2c2d0a9f0d542e8b39ab7d3/capstone%20project%20space%20Y%20notebook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typ/spaceibm/blob/master/web%20scrapping%20for%20space%20Y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landing outcome of every launch and added it to the dataset as “Class” column. Also included the orbits as category. 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https://github.com/Supertyp/spaceibm/blob/master/data%20wrangling.ipynb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8A17B-81DC-4240-AA6B-776555FC3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2708" y="2794099"/>
            <a:ext cx="3105377" cy="236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got the landing outcome depending on payload.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same for orbit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https://github.com/Supertyp/spaceibm/blob/master/data%20vis%20with%20matplotlib.ipynb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354A1-450F-4473-A59E-CF391CA5F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79" y="2394857"/>
            <a:ext cx="6023521" cy="1114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6E089-8CCB-4EE8-840D-C7F2D71A5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420" y="2394857"/>
            <a:ext cx="3749365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SQL magic in the Jupiter notebook to query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payloads, when the first successful landing was archived, name of boosters.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https://github.com/Supertyp/spaceibm/blob/master/landing%20sql%20tutorial.ipynb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added the stating and landing locations as markers on the map. One can now zoom in to see the location in detail.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locations collapse into a number when you zoom out so the map is not clustered with markers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https://github.com/Supertyp/spaceibm/blob/master/Data%20dashboard%20with%20folium.ipynb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F84FC-92EF-4572-B105-D08C10E0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530" y="1532277"/>
            <a:ext cx="9030483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dashboard has a dropdown for the starting locations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can be filtered by the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shows a pie chart and a scatterplot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https://github.com/Supertyp/spaceibm/blob/master/spacex_dash_app.py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split the data into train and test set to train and test the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logistic regression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predict the landing class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https://github.com/Supertyp/spaceibm/blob/master/predictive%20model.ipynb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4808561" cy="3178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the confusion matrix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shows many false positives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Maybe K nearest neighbor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bringsBetter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A012E-5C1C-4C94-99E7-B83C0AF87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429" y="1696642"/>
            <a:ext cx="5361369" cy="407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3556636"/>
            <a:ext cx="10406308" cy="23123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the three launch sites CCAPS SLC40 was the first used.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beginning many launches failed but by the end most launches were successful.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6E70A-3410-42D1-8D38-071D7C01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38092"/>
            <a:ext cx="1050127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2414804"/>
            <a:ext cx="9821789" cy="209568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has big influence on the success rate. The heavier the payload the more likely a successful landing.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EE716-B38F-43AD-8040-2BB274372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56" y="4130710"/>
            <a:ext cx="10539373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 and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AC2D6C-BC90-435A-BB97-5D7967BEC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831" y="1436263"/>
            <a:ext cx="3673158" cy="24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orbit type by flight number. VLEO orbit resulted in the highest number of successful landings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6C11A-4229-41AD-9323-D6D3D3730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384" y="3987908"/>
            <a:ext cx="3985605" cy="24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and Orbit type.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 was used first with lower payload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was used later with higher payload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05317-3DC3-4A8F-85CB-1184CD343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002" y="1635471"/>
            <a:ext cx="5992988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became more and more successful over the years.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C2E70-146D-4BF1-8E92-03F461F51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603" y="1962042"/>
            <a:ext cx="3749365" cy="24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SLC-4E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two launch sites starting with CCA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are the first five results when searching for them: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2B1A2-0758-4B20-A228-20D845807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6697"/>
            <a:ext cx="12192000" cy="271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549446.3470588236 is the total payload calculated with pandas .sum() function: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df['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'].sum()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6104.959411764707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new filtered df: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df2 =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df.loc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[df["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"] == "Falcon 9"]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calculated the mean of Payload Mass: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df2["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"].mean()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outcome on ground pad was on: 2014-04-18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Filtered for successful landings and then found the earliest entry: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df3 =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df.loc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[df["Class"] == 1]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df3["Date"].min()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B1021.2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B1031.2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landed successfully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is: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BOOSTER_VERSION from SPACEXTBL where LANDING__OUTCOME='Success (drone ship)' and PAYLOAD_MASS__KG_ BETWEEN 4000 and 6000;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43743"/>
            <a:ext cx="9066840" cy="46756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rocket launch data from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predict the likelihood of a successful rocked stage 1 landing based on launch-site, weight,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count(MISSION_OUTCOME)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SPACEXTBL GROUP BY MISSION_OUTCOME;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99/1 successful mission outcome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B1048.4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B1049.4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B1051.3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B1056.4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B1048.5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B1051.4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B1049.5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B1060.2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B1058.3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B1051.6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B1060.3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B1049.7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Selecting the max payload from each booster carrier version: 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BOOSTER_VERSION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SPACEXTBL where PAYLOAD_MASS__KG_=(select max(PAYLOAD_MASS__KG_) from SPACEXTBL);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MONTH(DATE),MISSION_OUTCOME,BOOSTER_VERSION,LAUNCH_SITE FROM SPACEXTBL where EXTRACT(YEAR FROM DATE)='2015' GROUP BY MONTH(DATE)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Month by month failed landings for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256218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endParaRPr lang="en-US" sz="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 attempt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(ground pad)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(drone ship)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(drone ship)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(ground pad)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Failure (drone ship)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(drone ship)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(drone ship)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(drone ship)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Failure (drone ship)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Failure (drone ship)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(ground pad)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Precluded (drone ship)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679EA-8E87-4E7D-A9F0-F3CD9EA0A04D}"/>
              </a:ext>
            </a:extLst>
          </p:cNvPr>
          <p:cNvSpPr txBox="1"/>
          <p:nvPr/>
        </p:nvSpPr>
        <p:spPr>
          <a:xfrm>
            <a:off x="3200401" y="1415934"/>
            <a:ext cx="2569028" cy="5360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 attempt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Failure (drone ship)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 attempt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Controlled (ocean)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Failure (drone ship)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Uncontrolled (ocean)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 attempt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 attempt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Controlled (ocean)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Controlled (ocean)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 attempt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 attempt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Uncontrolled (ocean)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 attempt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 attempt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 attempt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Failure (parachute)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Failure (parachute)</a:t>
            </a:r>
            <a:endParaRPr lang="en-AU" sz="800" dirty="0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two major launch locations. One in California and one in Florida.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BCFA5-51D2-40DB-A51F-6C7F4750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9" y="791403"/>
            <a:ext cx="9030483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Detail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site in Florida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70794-FC02-4A61-9B17-C26D296BA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492" y="2949508"/>
            <a:ext cx="4168501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Local area around the launch site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A995E6-8B04-45A4-AAD0-D20A18940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207" y="2059658"/>
            <a:ext cx="2903472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launches by launch site: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E3F72-00DF-4626-B260-83881A2FF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794" y="3371821"/>
            <a:ext cx="5428892" cy="252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10399485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 launches are very expensive. Reusing the first stage of the rocket reduces the price for the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can we optimize the number of successful landings of stage 1.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Highest success rate of launch site: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661EE-C74F-4CF9-9D8D-913A89A52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266" y="3025105"/>
            <a:ext cx="4229467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get high accuracy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 there are many false positives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ADE874-530A-4A13-9146-04D2F04E1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9" y="1696642"/>
            <a:ext cx="5361369" cy="407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90887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1: Most launches result in a successful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2: The payload correlates with success rate of the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3: The landings are getting more successful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4: The Orbits LEO and ISS result most likely in a successful landing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used the SpaceX API and web-scrapping to get the data.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cleaned the data and reduced it to a relevant dataset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broke the data into train and test sets to train the predictive model and then test how well it predicts.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Primary data was collected through the SpaceX API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additional information got scrapped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971753-CAD7-4C62-8376-F98B58FFE7EC}"/>
              </a:ext>
            </a:extLst>
          </p:cNvPr>
          <p:cNvSpPr/>
          <p:nvPr/>
        </p:nvSpPr>
        <p:spPr>
          <a:xfrm>
            <a:off x="1197429" y="3853543"/>
            <a:ext cx="2721428" cy="979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SpaceX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A647CA-EE7F-4727-B7A7-4CC37D0CA7FA}"/>
              </a:ext>
            </a:extLst>
          </p:cNvPr>
          <p:cNvSpPr/>
          <p:nvPr/>
        </p:nvSpPr>
        <p:spPr>
          <a:xfrm>
            <a:off x="4659086" y="5339636"/>
            <a:ext cx="2492828" cy="979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Wikipedia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783F0D-2973-4EA9-9177-597EABD2FEC3}"/>
              </a:ext>
            </a:extLst>
          </p:cNvPr>
          <p:cNvCxnSpPr>
            <a:cxnSpLocks/>
          </p:cNvCxnSpPr>
          <p:nvPr/>
        </p:nvCxnSpPr>
        <p:spPr>
          <a:xfrm>
            <a:off x="4082143" y="4343400"/>
            <a:ext cx="46326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78F2D7-2231-4827-90C8-DB36527F2BE4}"/>
              </a:ext>
            </a:extLst>
          </p:cNvPr>
          <p:cNvCxnSpPr/>
          <p:nvPr/>
        </p:nvCxnSpPr>
        <p:spPr>
          <a:xfrm>
            <a:off x="5682343" y="4343400"/>
            <a:ext cx="0" cy="109945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9C46727-FF34-441A-95F6-6775657DD5B4}"/>
              </a:ext>
            </a:extLst>
          </p:cNvPr>
          <p:cNvSpPr/>
          <p:nvPr/>
        </p:nvSpPr>
        <p:spPr>
          <a:xfrm>
            <a:off x="8831189" y="3577363"/>
            <a:ext cx="2220685" cy="1532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Called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to get the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https://github.com/Supertyp/spaceibm/blob/79382cfb1aacf51db2c2d0a9f0d542e8b39ab7d3/capstone%20project%20space%20Y%20notebook.ipynb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70E84B-EA2F-4A77-828A-DDE1EB526E25}"/>
              </a:ext>
            </a:extLst>
          </p:cNvPr>
          <p:cNvSpPr/>
          <p:nvPr/>
        </p:nvSpPr>
        <p:spPr>
          <a:xfrm>
            <a:off x="9808029" y="1800225"/>
            <a:ext cx="1628172" cy="1959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FAC4B0-5BC0-4DB8-819E-F9DD9FAB2BFD}"/>
              </a:ext>
            </a:extLst>
          </p:cNvPr>
          <p:cNvSpPr/>
          <p:nvPr/>
        </p:nvSpPr>
        <p:spPr>
          <a:xfrm>
            <a:off x="5916915" y="1800225"/>
            <a:ext cx="1628172" cy="1959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Watson Studio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CF04BD-4A16-4629-A4F6-82DF797C0460}"/>
              </a:ext>
            </a:extLst>
          </p:cNvPr>
          <p:cNvCxnSpPr/>
          <p:nvPr/>
        </p:nvCxnSpPr>
        <p:spPr>
          <a:xfrm>
            <a:off x="7707086" y="2779939"/>
            <a:ext cx="20360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get data out of the Wikipedia HTML page for Falcon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https://github.com/Supertyp/spaceibm/blob/master/web%20scrapping%20for%20space%20Y.ipynb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518376" y="181869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75733-2807-4760-9F74-BC7292DD08F3}"/>
              </a:ext>
            </a:extLst>
          </p:cNvPr>
          <p:cNvSpPr/>
          <p:nvPr/>
        </p:nvSpPr>
        <p:spPr>
          <a:xfrm>
            <a:off x="9808029" y="1800225"/>
            <a:ext cx="1628172" cy="1959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Wikipedia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D89C30-732A-481F-B639-C98EB44D5BFA}"/>
              </a:ext>
            </a:extLst>
          </p:cNvPr>
          <p:cNvSpPr/>
          <p:nvPr/>
        </p:nvSpPr>
        <p:spPr>
          <a:xfrm>
            <a:off x="5916915" y="1800225"/>
            <a:ext cx="1628172" cy="1959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Watson Studio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503ED9-44E7-4FB9-A6E1-6E305A8C8E2D}"/>
              </a:ext>
            </a:extLst>
          </p:cNvPr>
          <p:cNvCxnSpPr/>
          <p:nvPr/>
        </p:nvCxnSpPr>
        <p:spPr>
          <a:xfrm>
            <a:off x="7707086" y="2779939"/>
            <a:ext cx="20360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BF766D-CEBB-41EC-89E8-F1E49FF58F82}"/>
              </a:ext>
            </a:extLst>
          </p:cNvPr>
          <p:cNvCxnSpPr/>
          <p:nvPr/>
        </p:nvCxnSpPr>
        <p:spPr>
          <a:xfrm flipH="1">
            <a:off x="7815943" y="3646714"/>
            <a:ext cx="1927147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B8B38-352E-400C-9C5A-1378426EA694}"/>
              </a:ext>
            </a:extLst>
          </p:cNvPr>
          <p:cNvSpPr/>
          <p:nvPr/>
        </p:nvSpPr>
        <p:spPr>
          <a:xfrm>
            <a:off x="9808029" y="4095503"/>
            <a:ext cx="1628172" cy="1959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Get data into pandas format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D9F10C-9BC9-497D-87B7-2B5A97B55ACB}"/>
              </a:ext>
            </a:extLst>
          </p:cNvPr>
          <p:cNvSpPr/>
          <p:nvPr/>
        </p:nvSpPr>
        <p:spPr>
          <a:xfrm>
            <a:off x="5916915" y="4095503"/>
            <a:ext cx="1628172" cy="1959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Get table data using beautiful soup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0D30B9-67CA-44C3-A136-D589D7E94912}"/>
              </a:ext>
            </a:extLst>
          </p:cNvPr>
          <p:cNvCxnSpPr/>
          <p:nvPr/>
        </p:nvCxnSpPr>
        <p:spPr>
          <a:xfrm>
            <a:off x="7707086" y="5075217"/>
            <a:ext cx="20360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</TotalTime>
  <Words>1471</Words>
  <Application>Microsoft Office PowerPoint</Application>
  <PresentationFormat>Widescreen</PresentationFormat>
  <Paragraphs>276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Wolfgang Barth</cp:lastModifiedBy>
  <cp:revision>213</cp:revision>
  <dcterms:created xsi:type="dcterms:W3CDTF">2021-04-29T18:58:34Z</dcterms:created>
  <dcterms:modified xsi:type="dcterms:W3CDTF">2022-01-19T02:59:23Z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